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5" d="100"/>
          <a:sy n="105" d="100"/>
        </p:scale>
        <p:origin x="138" y="4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363681102362207E-2"/>
          <c:y val="0.13359374178188105"/>
          <c:w val="0.56041670767716534"/>
          <c:h val="0.84062500980407173"/>
        </c:manualLayout>
      </c:layout>
      <c:pieChart>
        <c:varyColors val="1"/>
        <c:ser>
          <c:idx val="0"/>
          <c:order val="0"/>
          <c:tx>
            <c:strRef>
              <c:f>Sheet1!$B$1</c:f>
              <c:strCache>
                <c:ptCount val="1"/>
                <c:pt idx="0">
                  <c:v>Sales</c:v>
                </c:pt>
              </c:strCache>
            </c:strRef>
          </c:tx>
          <c:explosion val="5"/>
          <c:dPt>
            <c:idx val="0"/>
            <c:bubble3D val="0"/>
            <c:explosion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0-2E7E-431C-8B02-45C96D80836F}"/>
              </c:ext>
            </c:extLst>
          </c:dPt>
          <c:dPt>
            <c:idx val="1"/>
            <c:bubble3D val="0"/>
            <c:explosion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2E7E-431C-8B02-45C96D80836F}"/>
              </c:ext>
            </c:extLst>
          </c:dPt>
          <c:dPt>
            <c:idx val="2"/>
            <c:bubble3D val="0"/>
            <c:explosion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2E7E-431C-8B02-45C96D80836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Sheet1!$A$2:$A$4</c:f>
              <c:strCache>
                <c:ptCount val="3"/>
                <c:pt idx="0">
                  <c:v>veruje</c:v>
                </c:pt>
                <c:pt idx="1">
                  <c:v>ne veruje</c:v>
                </c:pt>
                <c:pt idx="2">
                  <c:v>neopredeljeni</c:v>
                </c:pt>
              </c:strCache>
            </c:strRef>
          </c:cat>
          <c:val>
            <c:numRef>
              <c:f>Sheet1!$B$2:$B$4</c:f>
              <c:numCache>
                <c:formatCode>General</c:formatCode>
                <c:ptCount val="3"/>
                <c:pt idx="0">
                  <c:v>20</c:v>
                </c:pt>
                <c:pt idx="1">
                  <c:v>36</c:v>
                </c:pt>
                <c:pt idx="2">
                  <c:v>44</c:v>
                </c:pt>
              </c:numCache>
            </c:numRef>
          </c:val>
          <c:extLst>
            <c:ext xmlns:c16="http://schemas.microsoft.com/office/drawing/2014/chart" uri="{C3380CC4-5D6E-409C-BE32-E72D297353CC}">
              <c16:uniqueId val="{00000003-2E7E-431C-8B02-45C96D80836F}"/>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D264CA-A961-4AD2-A07D-2D3FF87F6FE8}" type="doc">
      <dgm:prSet loTypeId="urn:microsoft.com/office/officeart/2005/8/layout/chart3" loCatId="cycle" qsTypeId="urn:microsoft.com/office/officeart/2005/8/quickstyle/simple1" qsCatId="simple" csTypeId="urn:microsoft.com/office/officeart/2005/8/colors/colorful1" csCatId="colorful" phldr="0"/>
      <dgm:spPr/>
    </dgm:pt>
    <dgm:pt modelId="{84672AA1-7F08-4787-9CD7-ABFE54650CAF}" type="pres">
      <dgm:prSet presAssocID="{90D264CA-A961-4AD2-A07D-2D3FF87F6FE8}" presName="compositeShape" presStyleCnt="0">
        <dgm:presLayoutVars>
          <dgm:chMax val="7"/>
          <dgm:dir/>
          <dgm:resizeHandles val="exact"/>
        </dgm:presLayoutVars>
      </dgm:prSet>
      <dgm:spPr/>
    </dgm:pt>
  </dgm:ptLst>
  <dgm:cxnLst>
    <dgm:cxn modelId="{B436C83B-5658-473C-9B2A-50CF88075BC9}" type="presOf" srcId="{90D264CA-A961-4AD2-A07D-2D3FF87F6FE8}" destId="{84672AA1-7F08-4787-9CD7-ABFE54650CAF}" srcOrd="0"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1098640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C30FE06A-1455-436E-B0D5-4095366E41C4}" type="slidenum">
              <a:rPr lang="sr-Latn-RS" smtClean="0"/>
              <a:t>‹#›</a:t>
            </a:fld>
            <a:endParaRPr lang="sr-Latn-RS"/>
          </a:p>
        </p:txBody>
      </p:sp>
      <p:sp>
        <p:nvSpPr>
          <p:cNvPr id="7" name="Moon 6"/>
          <p:cNvSpPr/>
          <p:nvPr userDrawn="1"/>
        </p:nvSpPr>
        <p:spPr>
          <a:xfrm>
            <a:off x="62594" y="173038"/>
            <a:ext cx="669471" cy="1421267"/>
          </a:xfrm>
          <a:prstGeom prst="mo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sr-Latn-RS"/>
          </a:p>
        </p:txBody>
      </p:sp>
    </p:spTree>
    <p:extLst>
      <p:ext uri="{BB962C8B-B14F-4D97-AF65-F5344CB8AC3E}">
        <p14:creationId xmlns:p14="http://schemas.microsoft.com/office/powerpoint/2010/main" val="297387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3156928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1441562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2092644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3242276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986941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3595504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2324369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4134460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A3D2E9DD-31D5-4C2A-8BA2-C23E79FFCD14}" type="datetimeFigureOut">
              <a:rPr lang="sr-Latn-RS" smtClean="0"/>
              <a:t>7.7.2021.</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C30FE06A-1455-436E-B0D5-4095366E41C4}" type="slidenum">
              <a:rPr lang="sr-Latn-RS" smtClean="0"/>
              <a:t>‹#›</a:t>
            </a:fld>
            <a:endParaRPr lang="sr-Latn-RS"/>
          </a:p>
        </p:txBody>
      </p:sp>
    </p:spTree>
    <p:extLst>
      <p:ext uri="{BB962C8B-B14F-4D97-AF65-F5344CB8AC3E}">
        <p14:creationId xmlns:p14="http://schemas.microsoft.com/office/powerpoint/2010/main" val="585433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D2E9DD-31D5-4C2A-8BA2-C23E79FFCD14}" type="datetimeFigureOut">
              <a:rPr lang="sr-Latn-RS" smtClean="0"/>
              <a:t>7.7.2021.</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FE06A-1455-436E-B0D5-4095366E41C4}" type="slidenum">
              <a:rPr lang="sr-Latn-RS" smtClean="0"/>
              <a:t>‹#›</a:t>
            </a:fld>
            <a:endParaRPr lang="sr-Latn-RS"/>
          </a:p>
        </p:txBody>
      </p:sp>
    </p:spTree>
    <p:extLst>
      <p:ext uri="{BB962C8B-B14F-4D97-AF65-F5344CB8AC3E}">
        <p14:creationId xmlns:p14="http://schemas.microsoft.com/office/powerpoint/2010/main" val="295764709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hart" Target="../charts/char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t>Vanzemaljci</a:t>
            </a:r>
            <a:endParaRPr lang="sr-Latn-RS" dirty="0"/>
          </a:p>
        </p:txBody>
      </p:sp>
      <p:sp>
        <p:nvSpPr>
          <p:cNvPr id="3" name="Subtitle 2"/>
          <p:cNvSpPr>
            <a:spLocks noGrp="1"/>
          </p:cNvSpPr>
          <p:nvPr>
            <p:ph type="subTitle" idx="1"/>
          </p:nvPr>
        </p:nvSpPr>
        <p:spPr/>
        <p:txBody>
          <a:bodyPr/>
          <a:lstStyle/>
          <a:p>
            <a:pPr algn="r"/>
            <a:r>
              <a:rPr lang="sr-Latn-RS" dirty="0" smtClean="0"/>
              <a:t>Danilo Jovanović</a:t>
            </a:r>
            <a:endParaRPr lang="sr-Latn-RS" dirty="0"/>
          </a:p>
        </p:txBody>
      </p:sp>
    </p:spTree>
    <p:extLst>
      <p:ext uri="{BB962C8B-B14F-4D97-AF65-F5344CB8AC3E}">
        <p14:creationId xmlns:p14="http://schemas.microsoft.com/office/powerpoint/2010/main" val="72547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1)">
                                      <p:cBhvr>
                                        <p:cTn id="11" dur="12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Viđenja</a:t>
            </a:r>
            <a:endParaRPr lang="sr-Latn-RS" dirty="0"/>
          </a:p>
        </p:txBody>
      </p:sp>
      <p:sp>
        <p:nvSpPr>
          <p:cNvPr id="3" name="Content Placeholder 2"/>
          <p:cNvSpPr>
            <a:spLocks noGrp="1"/>
          </p:cNvSpPr>
          <p:nvPr>
            <p:ph idx="1"/>
          </p:nvPr>
        </p:nvSpPr>
        <p:spPr/>
        <p:txBody>
          <a:bodyPr>
            <a:normAutofit/>
          </a:bodyPr>
          <a:lstStyle/>
          <a:p>
            <a:r>
              <a:rPr lang="sr-Latn-RS" b="1" dirty="0"/>
              <a:t> Neindetifikovani leteći objekat uočen u </a:t>
            </a:r>
            <a:r>
              <a:rPr lang="sr-Latn-RS" b="1" dirty="0" smtClean="0"/>
              <a:t>Vašingtonu</a:t>
            </a:r>
          </a:p>
          <a:p>
            <a:r>
              <a:rPr lang="sr-Latn-RS" b="1" dirty="0" smtClean="0"/>
              <a:t>Mantelov incident</a:t>
            </a:r>
          </a:p>
          <a:p>
            <a:endParaRPr lang="sr-Latn-RS" b="1" dirty="0" smtClean="0"/>
          </a:p>
          <a:p>
            <a:r>
              <a:rPr lang="sr-Latn-RS" b="1" dirty="0"/>
              <a:t>Udes NLO u </a:t>
            </a:r>
            <a:r>
              <a:rPr lang="sr-Latn-RS" b="1" dirty="0" smtClean="0"/>
              <a:t>Pensilvaniji</a:t>
            </a:r>
          </a:p>
          <a:p>
            <a:endParaRPr lang="sr-Latn-RS" b="1" dirty="0" smtClean="0"/>
          </a:p>
          <a:p>
            <a:r>
              <a:rPr lang="sr-Latn-RS" b="1" dirty="0"/>
              <a:t>Svetla u </a:t>
            </a:r>
            <a:r>
              <a:rPr lang="sr-Latn-RS" b="1" dirty="0" smtClean="0"/>
              <a:t>Finiksu</a:t>
            </a:r>
          </a:p>
          <a:p>
            <a:endParaRPr lang="sr-Latn-RS" b="1" dirty="0" smtClean="0"/>
          </a:p>
          <a:p>
            <a:r>
              <a:rPr lang="sr-Latn-RS" b="1" dirty="0"/>
              <a:t>„Vazdušni brodovi“ iznad Kalifornije</a:t>
            </a:r>
            <a:endParaRPr lang="sr-Latn-RS" b="1" dirty="0" smtClean="0"/>
          </a:p>
          <a:p>
            <a:endParaRPr lang="sr-Latn-RS" b="1" dirty="0"/>
          </a:p>
        </p:txBody>
      </p:sp>
      <p:pic>
        <p:nvPicPr>
          <p:cNvPr id="1028" name="Picture 4" descr="https://ocdn.eu/pulscms-transforms/1/rc5k9lLaHR0cDovL29jZG4uZXUvaW1hZ2VzL3B1bHNjbXMvTURVN01EQV8vNzIyMTg4ZTMxNjk0OWQyNzA4MzZiNmYyNGY4OTIxOTkuanBnkZMCzQKAAIEAA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19883" y="2290503"/>
            <a:ext cx="1573428" cy="12784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ocdn.eu/pulscms-transforms/1/tCyk9lLaHR0cDovL29jZG4uZXUvaW1hZ2VzL3B1bHNjbXMvTURRN01EQV8vYjY0MTRiZTViYmM3YzM1Yzg1MTA2YmZhMDRiYzgwMDEuanBnkZMCzQKAAIEAA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2678" y="3293804"/>
            <a:ext cx="1400144" cy="14149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ocdn.eu/pulscms-transforms/1/Aalk9lLaHR0cDovL29jZG4uZXUvaW1hZ2VzL3B1bHNjbXMvWWpJN01EQV8vZjNiNWUzYjEzNWQxYmUzZDc5MzYwZWNhMmRiYmQxZWIuanBnkZMCzQKAAIEAA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2314" y="4223215"/>
            <a:ext cx="1819618" cy="12111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ocdn.eu/pulscms-transforms/1/6czk9lLaHR0cDovL29jZG4uZXUvaW1hZ2VzL3B1bHNjbXMvWXpFN01EQV8vZmJkNThjYmUzMzdiOThmZmJmY2YwYThjMjkxNmYwYjUuanBnkZMCzQKAAIEAAQ"/>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flipV="1">
            <a:off x="9361475" y="944935"/>
            <a:ext cx="2479386" cy="14915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7438767" y="4942205"/>
            <a:ext cx="1993333" cy="1460739"/>
          </a:xfrm>
          <a:prstGeom prst="rect">
            <a:avLst/>
          </a:prstGeom>
        </p:spPr>
      </p:pic>
    </p:spTree>
    <p:extLst>
      <p:ext uri="{BB962C8B-B14F-4D97-AF65-F5344CB8AC3E}">
        <p14:creationId xmlns:p14="http://schemas.microsoft.com/office/powerpoint/2010/main" val="10214616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34"/>
                                        </p:tgtEl>
                                        <p:attrNameLst>
                                          <p:attrName>style.visibility</p:attrName>
                                        </p:attrNameLst>
                                      </p:cBhvr>
                                      <p:to>
                                        <p:strVal val="visible"/>
                                      </p:to>
                                    </p:set>
                                    <p:animEffect transition="in" filter="fade">
                                      <p:cBhvr>
                                        <p:cTn id="12" dur="1000"/>
                                        <p:tgtEl>
                                          <p:spTgt spid="1034"/>
                                        </p:tgtEl>
                                      </p:cBhvr>
                                    </p:animEffect>
                                    <p:anim calcmode="lin" valueType="num">
                                      <p:cBhvr>
                                        <p:cTn id="13" dur="1000" fill="hold"/>
                                        <p:tgtEl>
                                          <p:spTgt spid="1034"/>
                                        </p:tgtEl>
                                        <p:attrNameLst>
                                          <p:attrName>ppt_x</p:attrName>
                                        </p:attrNameLst>
                                      </p:cBhvr>
                                      <p:tavLst>
                                        <p:tav tm="0">
                                          <p:val>
                                            <p:strVal val="#ppt_x"/>
                                          </p:val>
                                        </p:tav>
                                        <p:tav tm="100000">
                                          <p:val>
                                            <p:strVal val="#ppt_x"/>
                                          </p:val>
                                        </p:tav>
                                      </p:tavLst>
                                    </p:anim>
                                    <p:anim calcmode="lin" valueType="num">
                                      <p:cBhvr>
                                        <p:cTn id="14" dur="1000" fill="hold"/>
                                        <p:tgtEl>
                                          <p:spTgt spid="103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anim calcmode="lin" valueType="num">
                                      <p:cBhvr additive="base">
                                        <p:cTn id="23" dur="500" fill="hold"/>
                                        <p:tgtEl>
                                          <p:spTgt spid="1028"/>
                                        </p:tgtEl>
                                        <p:attrNameLst>
                                          <p:attrName>ppt_x</p:attrName>
                                        </p:attrNameLst>
                                      </p:cBhvr>
                                      <p:tavLst>
                                        <p:tav tm="0">
                                          <p:val>
                                            <p:strVal val="#ppt_x"/>
                                          </p:val>
                                        </p:tav>
                                        <p:tav tm="100000">
                                          <p:val>
                                            <p:strVal val="#ppt_x"/>
                                          </p:val>
                                        </p:tav>
                                      </p:tavLst>
                                    </p:anim>
                                    <p:anim calcmode="lin" valueType="num">
                                      <p:cBhvr additive="base">
                                        <p:cTn id="2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30"/>
                                        </p:tgtEl>
                                        <p:attrNameLst>
                                          <p:attrName>style.visibility</p:attrName>
                                        </p:attrNameLst>
                                      </p:cBhvr>
                                      <p:to>
                                        <p:strVal val="visible"/>
                                      </p:to>
                                    </p:set>
                                    <p:anim calcmode="lin" valueType="num">
                                      <p:cBhvr additive="base">
                                        <p:cTn id="33" dur="500" fill="hold"/>
                                        <p:tgtEl>
                                          <p:spTgt spid="1030"/>
                                        </p:tgtEl>
                                        <p:attrNameLst>
                                          <p:attrName>ppt_x</p:attrName>
                                        </p:attrNameLst>
                                      </p:cBhvr>
                                      <p:tavLst>
                                        <p:tav tm="0">
                                          <p:val>
                                            <p:strVal val="#ppt_x"/>
                                          </p:val>
                                        </p:tav>
                                        <p:tav tm="100000">
                                          <p:val>
                                            <p:strVal val="#ppt_x"/>
                                          </p:val>
                                        </p:tav>
                                      </p:tavLst>
                                    </p:anim>
                                    <p:anim calcmode="lin" valueType="num">
                                      <p:cBhvr additive="base">
                                        <p:cTn id="3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32"/>
                                        </p:tgtEl>
                                        <p:attrNameLst>
                                          <p:attrName>style.visibility</p:attrName>
                                        </p:attrNameLst>
                                      </p:cBhvr>
                                      <p:to>
                                        <p:strVal val="visible"/>
                                      </p:to>
                                    </p:set>
                                    <p:anim calcmode="lin" valueType="num">
                                      <p:cBhvr additive="base">
                                        <p:cTn id="43" dur="500" fill="hold"/>
                                        <p:tgtEl>
                                          <p:spTgt spid="1032"/>
                                        </p:tgtEl>
                                        <p:attrNameLst>
                                          <p:attrName>ppt_x</p:attrName>
                                        </p:attrNameLst>
                                      </p:cBhvr>
                                      <p:tavLst>
                                        <p:tav tm="0">
                                          <p:val>
                                            <p:strVal val="#ppt_x"/>
                                          </p:val>
                                        </p:tav>
                                        <p:tav tm="100000">
                                          <p:val>
                                            <p:strVal val="#ppt_x"/>
                                          </p:val>
                                        </p:tav>
                                      </p:tavLst>
                                    </p:anim>
                                    <p:anim calcmode="lin" valueType="num">
                                      <p:cBhvr additive="base">
                                        <p:cTn id="44"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Zbog čega se vanzemaljci kriju</a:t>
            </a:r>
            <a:endParaRPr lang="sr-Latn-RS" dirty="0"/>
          </a:p>
        </p:txBody>
      </p:sp>
      <p:sp>
        <p:nvSpPr>
          <p:cNvPr id="3" name="Content Placeholder 2"/>
          <p:cNvSpPr>
            <a:spLocks noGrp="1"/>
          </p:cNvSpPr>
          <p:nvPr>
            <p:ph idx="1"/>
          </p:nvPr>
        </p:nvSpPr>
        <p:spPr/>
        <p:txBody>
          <a:bodyPr/>
          <a:lstStyle/>
          <a:p>
            <a:r>
              <a:rPr lang="sr-Latn-RS" dirty="0"/>
              <a:t>"Mislim da je mnogo razumnije spekulisati o veoma retkim posetama vanzemaljaca čisto na osnovu mogućnosti da postoji inteligentan život van planete Zemlje. Za to naravno ne postoje dokazi, samo kažem da nije nemoguće. Međutim, verovati da se na dnevnoj bazi dešavaju višestruke posete je, po meni, nategnuta lakovernost</a:t>
            </a:r>
            <a:r>
              <a:rPr lang="sr-Latn-RS" dirty="0" smtClean="0"/>
              <a:t>.„ - poznati astronom 1966. godine.</a:t>
            </a:r>
            <a:endParaRPr lang="sr-Latn-RS" dirty="0"/>
          </a:p>
        </p:txBody>
      </p:sp>
      <p:pic>
        <p:nvPicPr>
          <p:cNvPr id="4" name="Picture 3"/>
          <p:cNvPicPr>
            <a:picLocks noChangeAspect="1"/>
          </p:cNvPicPr>
          <p:nvPr/>
        </p:nvPicPr>
        <p:blipFill>
          <a:blip r:embed="rId2"/>
          <a:stretch>
            <a:fillRect/>
          </a:stretch>
        </p:blipFill>
        <p:spPr>
          <a:xfrm>
            <a:off x="5955956" y="4155402"/>
            <a:ext cx="3439812" cy="2156498"/>
          </a:xfrm>
          <a:prstGeom prst="rect">
            <a:avLst/>
          </a:prstGeom>
        </p:spPr>
      </p:pic>
    </p:spTree>
    <p:extLst>
      <p:ext uri="{BB962C8B-B14F-4D97-AF65-F5344CB8AC3E}">
        <p14:creationId xmlns:p14="http://schemas.microsoft.com/office/powerpoint/2010/main" val="37272373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6" presetClass="entr" presetSubtype="1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Moguće namere vanzemaljaca</a:t>
            </a:r>
            <a:endParaRPr lang="sr-Latn-RS" dirty="0"/>
          </a:p>
        </p:txBody>
      </p:sp>
      <p:sp>
        <p:nvSpPr>
          <p:cNvPr id="3" name="Content Placeholder 2"/>
          <p:cNvSpPr>
            <a:spLocks noGrp="1"/>
          </p:cNvSpPr>
          <p:nvPr>
            <p:ph idx="1"/>
          </p:nvPr>
        </p:nvSpPr>
        <p:spPr/>
        <p:txBody>
          <a:bodyPr/>
          <a:lstStyle/>
          <a:p>
            <a:r>
              <a:rPr lang="sr-Latn-RS" dirty="0" smtClean="0"/>
              <a:t>Ne znamo sa sigurnošću šta bi nam vanzemaljci radili kada bi došli na našu planetu, ali bi shvatili da to znači da su napredniji od nas zato što su oni pre stigli do nas nego mi do njih.</a:t>
            </a:r>
            <a:endParaRPr lang="sr-Latn-RS" dirty="0"/>
          </a:p>
        </p:txBody>
      </p:sp>
      <p:pic>
        <p:nvPicPr>
          <p:cNvPr id="4" name="Picture 3"/>
          <p:cNvPicPr>
            <a:picLocks noChangeAspect="1"/>
          </p:cNvPicPr>
          <p:nvPr/>
        </p:nvPicPr>
        <p:blipFill>
          <a:blip r:embed="rId2"/>
          <a:stretch>
            <a:fillRect/>
          </a:stretch>
        </p:blipFill>
        <p:spPr>
          <a:xfrm>
            <a:off x="6929902" y="2680947"/>
            <a:ext cx="4358888" cy="3630953"/>
          </a:xfrm>
          <a:prstGeom prst="rect">
            <a:avLst/>
          </a:prstGeom>
        </p:spPr>
      </p:pic>
      <p:pic>
        <p:nvPicPr>
          <p:cNvPr id="5" name="Picture 4"/>
          <p:cNvPicPr>
            <a:picLocks noChangeAspect="1"/>
          </p:cNvPicPr>
          <p:nvPr/>
        </p:nvPicPr>
        <p:blipFill>
          <a:blip r:embed="rId3"/>
          <a:stretch>
            <a:fillRect/>
          </a:stretch>
        </p:blipFill>
        <p:spPr>
          <a:xfrm>
            <a:off x="1467365" y="3248111"/>
            <a:ext cx="4595683" cy="3063789"/>
          </a:xfrm>
          <a:prstGeom prst="rect">
            <a:avLst/>
          </a:prstGeom>
        </p:spPr>
      </p:pic>
    </p:spTree>
    <p:extLst>
      <p:ext uri="{BB962C8B-B14F-4D97-AF65-F5344CB8AC3E}">
        <p14:creationId xmlns:p14="http://schemas.microsoft.com/office/powerpoint/2010/main" val="72328075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Mišljenje ljudi o postojanju vanzemaljaca</a:t>
            </a:r>
            <a:endParaRPr lang="sr-Latn-R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104634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hart 6"/>
          <p:cNvGraphicFramePr/>
          <p:nvPr>
            <p:extLst>
              <p:ext uri="{D42A27DB-BD31-4B8C-83A1-F6EECF244321}">
                <p14:modId xmlns:p14="http://schemas.microsoft.com/office/powerpoint/2010/main" val="50962585"/>
              </p:ext>
            </p:extLst>
          </p:nvPr>
        </p:nvGraphicFramePr>
        <p:xfrm>
          <a:off x="3127703" y="1623848"/>
          <a:ext cx="6694214" cy="445142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16443159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Dobre i loše strane kontakata sa vanzemaljcima</a:t>
            </a:r>
            <a:endParaRPr lang="en-US" dirty="0"/>
          </a:p>
        </p:txBody>
      </p:sp>
      <p:sp>
        <p:nvSpPr>
          <p:cNvPr id="3" name="Text Placeholder 2"/>
          <p:cNvSpPr>
            <a:spLocks noGrp="1"/>
          </p:cNvSpPr>
          <p:nvPr>
            <p:ph type="body" idx="1"/>
          </p:nvPr>
        </p:nvSpPr>
        <p:spPr/>
        <p:txBody>
          <a:bodyPr/>
          <a:lstStyle/>
          <a:p>
            <a:pPr algn="ctr"/>
            <a:r>
              <a:rPr lang="sr-Latn-RS" dirty="0" smtClean="0"/>
              <a:t>Dobre</a:t>
            </a:r>
            <a:endParaRPr lang="en-US" dirty="0"/>
          </a:p>
        </p:txBody>
      </p:sp>
      <p:sp>
        <p:nvSpPr>
          <p:cNvPr id="4" name="Content Placeholder 3"/>
          <p:cNvSpPr>
            <a:spLocks noGrp="1"/>
          </p:cNvSpPr>
          <p:nvPr>
            <p:ph sz="half" idx="2"/>
          </p:nvPr>
        </p:nvSpPr>
        <p:spPr/>
        <p:txBody>
          <a:bodyPr/>
          <a:lstStyle/>
          <a:p>
            <a:r>
              <a:rPr lang="sr-Latn-RS" dirty="0" smtClean="0"/>
              <a:t>Unapredili bi tehnologiju</a:t>
            </a:r>
          </a:p>
          <a:p>
            <a:r>
              <a:rPr lang="sr-Latn-RS" dirty="0" smtClean="0"/>
              <a:t>Dobili bi neka nova znanja</a:t>
            </a:r>
          </a:p>
          <a:p>
            <a:r>
              <a:rPr lang="sr-Latn-RS" dirty="0" smtClean="0"/>
              <a:t>Potencijalno usaglašavanje</a:t>
            </a:r>
            <a:endParaRPr lang="en-US" dirty="0"/>
          </a:p>
        </p:txBody>
      </p:sp>
      <p:sp>
        <p:nvSpPr>
          <p:cNvPr id="5" name="Text Placeholder 4"/>
          <p:cNvSpPr>
            <a:spLocks noGrp="1"/>
          </p:cNvSpPr>
          <p:nvPr>
            <p:ph type="body" sz="quarter" idx="3"/>
          </p:nvPr>
        </p:nvSpPr>
        <p:spPr/>
        <p:txBody>
          <a:bodyPr/>
          <a:lstStyle/>
          <a:p>
            <a:pPr algn="ctr"/>
            <a:r>
              <a:rPr lang="sr-Latn-RS" dirty="0" smtClean="0"/>
              <a:t>Loše</a:t>
            </a:r>
            <a:endParaRPr lang="en-US" dirty="0"/>
          </a:p>
        </p:txBody>
      </p:sp>
      <p:sp>
        <p:nvSpPr>
          <p:cNvPr id="6" name="Content Placeholder 5"/>
          <p:cNvSpPr>
            <a:spLocks noGrp="1"/>
          </p:cNvSpPr>
          <p:nvPr>
            <p:ph sz="quarter" idx="4"/>
          </p:nvPr>
        </p:nvSpPr>
        <p:spPr/>
        <p:txBody>
          <a:bodyPr/>
          <a:lstStyle/>
          <a:p>
            <a:r>
              <a:rPr lang="sr-Latn-RS" dirty="0" smtClean="0"/>
              <a:t>Mogući sukobi</a:t>
            </a:r>
          </a:p>
          <a:p>
            <a:r>
              <a:rPr lang="sr-Latn-RS" dirty="0" smtClean="0"/>
              <a:t>Moguća tenzija</a:t>
            </a:r>
          </a:p>
          <a:p>
            <a:r>
              <a:rPr lang="sr-Latn-RS" dirty="0" smtClean="0"/>
              <a:t>Strah ljudi</a:t>
            </a:r>
            <a:endParaRPr lang="en-US" dirty="0"/>
          </a:p>
        </p:txBody>
      </p:sp>
    </p:spTree>
    <p:extLst>
      <p:ext uri="{BB962C8B-B14F-4D97-AF65-F5344CB8AC3E}">
        <p14:creationId xmlns:p14="http://schemas.microsoft.com/office/powerpoint/2010/main" val="4123786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3912582" y="3898181"/>
            <a:ext cx="2815129" cy="2703787"/>
          </a:xfrm>
          <a:prstGeom prst="triangle">
            <a:avLst>
              <a:gd name="adj" fmla="val 5152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1028" name="Picture 4" descr="C:\Users\milos\AppData\Local\Microsoft\Windows\INetCache\IE\QFDD39E7\flying-saucer-img-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1818" y="-2913994"/>
            <a:ext cx="3779783" cy="2519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61600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96251E-6 3.7037E-6 L 0.01549 0.65578 " pathEditMode="relative" rAng="0" ptsTypes="AA">
                                      <p:cBhvr>
                                        <p:cTn id="6" dur="2000" fill="hold"/>
                                        <p:tgtEl>
                                          <p:spTgt spid="1028"/>
                                        </p:tgtEl>
                                        <p:attrNameLst>
                                          <p:attrName>ppt_x</p:attrName>
                                          <p:attrName>ppt_y</p:attrName>
                                        </p:attrNameLst>
                                      </p:cBhvr>
                                      <p:rCtr x="768" y="32778"/>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Poruka</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2218830" y="2967335"/>
            <a:ext cx="7754367" cy="923330"/>
          </a:xfrm>
          <a:prstGeom prst="rect">
            <a:avLst/>
          </a:prstGeom>
          <a:noFill/>
        </p:spPr>
        <p:txBody>
          <a:bodyPr wrap="none" lIns="91440" tIns="45720" rIns="91440" bIns="45720">
            <a:spAutoFit/>
          </a:bodyPr>
          <a:lstStyle/>
          <a:p>
            <a:pPr algn="ctr"/>
            <a:r>
              <a:rPr lang="sr-Latn-R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treba dati šansu svima</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429081914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3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150</Words>
  <Application>Microsoft Office PowerPoint</Application>
  <PresentationFormat>Widescreen</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Vanzemaljci</vt:lpstr>
      <vt:lpstr>Viđenja</vt:lpstr>
      <vt:lpstr>Zbog čega se vanzemaljci kriju</vt:lpstr>
      <vt:lpstr>Moguće namere vanzemaljaca</vt:lpstr>
      <vt:lpstr>Mišljenje ljudi o postojanju vanzemaljaca</vt:lpstr>
      <vt:lpstr>Dobre i loše strane kontakata sa vanzemaljcima</vt:lpstr>
      <vt:lpstr>PowerPoint Presentation</vt:lpstr>
      <vt:lpstr>Poruka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Vanzemaljci</dc:title>
  <dc:creator>VK-3</dc:creator>
  <cp:lastModifiedBy>Gordana Antic</cp:lastModifiedBy>
  <cp:revision>13</cp:revision>
  <dcterms:created xsi:type="dcterms:W3CDTF">2021-02-19T08:25:44Z</dcterms:created>
  <dcterms:modified xsi:type="dcterms:W3CDTF">2021-07-07T08:59:11Z</dcterms:modified>
</cp:coreProperties>
</file>